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4760" r:id="rId3"/>
    <p:sldId id="4761" r:id="rId5"/>
    <p:sldId id="4755" r:id="rId6"/>
    <p:sldId id="4715" r:id="rId7"/>
    <p:sldId id="4749" r:id="rId8"/>
    <p:sldId id="4788" r:id="rId9"/>
    <p:sldId id="4756" r:id="rId10"/>
    <p:sldId id="4782" r:id="rId11"/>
    <p:sldId id="4757" r:id="rId12"/>
    <p:sldId id="4685" r:id="rId13"/>
    <p:sldId id="4789" r:id="rId14"/>
    <p:sldId id="4790" r:id="rId15"/>
    <p:sldId id="4791" r:id="rId16"/>
    <p:sldId id="4792" r:id="rId17"/>
    <p:sldId id="4793" r:id="rId18"/>
    <p:sldId id="4762" r:id="rId19"/>
  </p:sldIdLst>
  <p:sldSz cx="12858750" cy="7232650"/>
  <p:notesSz cx="6858000" cy="9144000"/>
  <p:custDataLst>
    <p:tags r:id="rId2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FFFFFF"/>
    <a:srgbClr val="38AABA"/>
    <a:srgbClr val="1E6C7A"/>
    <a:srgbClr val="BF0000"/>
    <a:srgbClr val="166CA3"/>
    <a:srgbClr val="10517A"/>
    <a:srgbClr val="19B7F4"/>
    <a:srgbClr val="4BC1DD"/>
    <a:srgbClr val="EE9167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2" autoAdjust="0"/>
    <p:restoredTop sz="95274" autoAdjust="0"/>
  </p:normalViewPr>
  <p:slideViewPr>
    <p:cSldViewPr>
      <p:cViewPr varScale="1">
        <p:scale>
          <a:sx n="87" d="100"/>
          <a:sy n="87" d="100"/>
        </p:scale>
        <p:origin x="462" y="90"/>
      </p:cViewPr>
      <p:guideLst>
        <p:guide orient="horz" pos="302"/>
        <p:guide pos="4050"/>
        <p:guide pos="614"/>
        <p:guide orient="horz" pos="4198"/>
        <p:guide pos="7590"/>
        <p:guide pos="6879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2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AECE9-5176-4E57-B4C4-570EB4C2C3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64594" y="508964"/>
            <a:ext cx="7929563" cy="49711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375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536156" y="1003924"/>
            <a:ext cx="5786438" cy="28228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85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42620" indent="0">
              <a:buNone/>
              <a:defRPr sz="1685"/>
            </a:lvl2pPr>
            <a:lvl3pPr marL="1285875" indent="0">
              <a:buNone/>
              <a:defRPr sz="1405"/>
            </a:lvl3pPr>
            <a:lvl4pPr marL="1928495" indent="0">
              <a:buNone/>
              <a:defRPr sz="1265"/>
            </a:lvl4pPr>
            <a:lvl5pPr marL="2571750" indent="0">
              <a:buNone/>
              <a:defRPr sz="1265"/>
            </a:lvl5pPr>
            <a:lvl6pPr marL="3214370" indent="0">
              <a:buNone/>
              <a:defRPr sz="1265"/>
            </a:lvl6pPr>
            <a:lvl7pPr marL="3857625" indent="0">
              <a:buNone/>
              <a:defRPr sz="1265"/>
            </a:lvl7pPr>
            <a:lvl8pPr marL="4500245" indent="0">
              <a:buNone/>
              <a:defRPr sz="1265"/>
            </a:lvl8pPr>
            <a:lvl9pPr marL="5143500" indent="0">
              <a:buNone/>
              <a:defRPr sz="1265"/>
            </a:lvl9pPr>
          </a:lstStyle>
          <a:p>
            <a:pPr lvl="0"/>
            <a:r>
              <a:rPr lang="en-US" dirty="0" smtClean="0"/>
              <a:t>Subtext Goes Here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353" y="0"/>
            <a:ext cx="12858044" cy="7232650"/>
          </a:xfrm>
          <a:prstGeom prst="rect">
            <a:avLst/>
          </a:prstGeom>
          <a:solidFill>
            <a:srgbClr val="57438B"/>
          </a:solidFill>
          <a:ln>
            <a:noFill/>
          </a:ln>
        </p:spPr>
      </p:pic>
      <p:sp>
        <p:nvSpPr>
          <p:cNvPr id="8" name="矩形 7"/>
          <p:cNvSpPr/>
          <p:nvPr userDrawn="1"/>
        </p:nvSpPr>
        <p:spPr>
          <a:xfrm>
            <a:off x="353" y="0"/>
            <a:ext cx="12858044" cy="723265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580" tIns="64290" rIns="128580" bIns="6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/>
        </p:nvSpPr>
        <p:spPr>
          <a:xfrm rot="10800000">
            <a:off x="4259375" y="1106170"/>
            <a:ext cx="4338730" cy="3740286"/>
          </a:xfrm>
          <a:custGeom>
            <a:avLst/>
            <a:gdLst>
              <a:gd name="connsiteX0" fmla="*/ 1829423 w 2844280"/>
              <a:gd name="connsiteY0" fmla="*/ 702212 h 2451966"/>
              <a:gd name="connsiteX1" fmla="*/ 1791980 w 2844280"/>
              <a:gd name="connsiteY1" fmla="*/ 702212 h 2451966"/>
              <a:gd name="connsiteX2" fmla="*/ 1422140 w 2844280"/>
              <a:gd name="connsiteY2" fmla="*/ 58948 h 2451966"/>
              <a:gd name="connsiteX3" fmla="*/ 1052301 w 2844280"/>
              <a:gd name="connsiteY3" fmla="*/ 702212 h 2451966"/>
              <a:gd name="connsiteX4" fmla="*/ 1014857 w 2844280"/>
              <a:gd name="connsiteY4" fmla="*/ 702212 h 2451966"/>
              <a:gd name="connsiteX5" fmla="*/ 1422140 w 2844280"/>
              <a:gd name="connsiteY5" fmla="*/ 0 h 2451966"/>
              <a:gd name="connsiteX6" fmla="*/ 2844280 w 2844280"/>
              <a:gd name="connsiteY6" fmla="*/ 2451966 h 2451966"/>
              <a:gd name="connsiteX7" fmla="*/ 0 w 2844280"/>
              <a:gd name="connsiteY7" fmla="*/ 2451966 h 2451966"/>
              <a:gd name="connsiteX8" fmla="*/ 206847 w 2844280"/>
              <a:gd name="connsiteY8" fmla="*/ 2095333 h 2451966"/>
              <a:gd name="connsiteX9" fmla="*/ 251337 w 2844280"/>
              <a:gd name="connsiteY9" fmla="*/ 2095333 h 2451966"/>
              <a:gd name="connsiteX10" fmla="*/ 68380 w 2844280"/>
              <a:gd name="connsiteY10" fmla="*/ 2413550 h 2451966"/>
              <a:gd name="connsiteX11" fmla="*/ 2775900 w 2844280"/>
              <a:gd name="connsiteY11" fmla="*/ 2413550 h 2451966"/>
              <a:gd name="connsiteX12" fmla="*/ 2592944 w 2844280"/>
              <a:gd name="connsiteY12" fmla="*/ 2095333 h 2451966"/>
              <a:gd name="connsiteX13" fmla="*/ 2637433 w 2844280"/>
              <a:gd name="connsiteY13" fmla="*/ 2095333 h 245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44280" h="2451966">
                <a:moveTo>
                  <a:pt x="1829423" y="702212"/>
                </a:moveTo>
                <a:lnTo>
                  <a:pt x="1791980" y="702212"/>
                </a:lnTo>
                <a:lnTo>
                  <a:pt x="1422140" y="58948"/>
                </a:lnTo>
                <a:lnTo>
                  <a:pt x="1052301" y="702212"/>
                </a:lnTo>
                <a:lnTo>
                  <a:pt x="1014857" y="702212"/>
                </a:lnTo>
                <a:lnTo>
                  <a:pt x="1422140" y="0"/>
                </a:lnTo>
                <a:close/>
                <a:moveTo>
                  <a:pt x="2844280" y="2451966"/>
                </a:moveTo>
                <a:lnTo>
                  <a:pt x="0" y="2451966"/>
                </a:lnTo>
                <a:lnTo>
                  <a:pt x="206847" y="2095333"/>
                </a:lnTo>
                <a:lnTo>
                  <a:pt x="251337" y="2095333"/>
                </a:lnTo>
                <a:lnTo>
                  <a:pt x="68380" y="2413550"/>
                </a:lnTo>
                <a:lnTo>
                  <a:pt x="2775900" y="2413550"/>
                </a:lnTo>
                <a:lnTo>
                  <a:pt x="2592944" y="2095333"/>
                </a:lnTo>
                <a:lnTo>
                  <a:pt x="2637433" y="2095333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580" tIns="64290" rIns="128580" bIns="6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259"/>
          <p:cNvSpPr>
            <a:spLocks noChangeArrowheads="1"/>
          </p:cNvSpPr>
          <p:nvPr/>
        </p:nvSpPr>
        <p:spPr bwMode="auto">
          <a:xfrm>
            <a:off x="2052955" y="2350770"/>
            <a:ext cx="8752205" cy="830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sz="5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远程摄影机器人设计与实现</a:t>
            </a:r>
            <a:endParaRPr sz="54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5268967" y="1217951"/>
            <a:ext cx="231954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LOGO</a:t>
            </a:r>
            <a:endParaRPr lang="en-US" altLang="zh-CN" sz="48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006348" y="5337455"/>
            <a:ext cx="197109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：郝乐</a:t>
            </a:r>
            <a:endParaRPr lang="zh-CN" altLang="en-US" sz="20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>
            <a:spLocks noChangeArrowheads="1"/>
          </p:cNvSpPr>
          <p:nvPr/>
        </p:nvSpPr>
        <p:spPr bwMode="auto">
          <a:xfrm>
            <a:off x="5269547" y="5334494"/>
            <a:ext cx="2309814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学校导师：朝力萌</a:t>
            </a:r>
            <a:endParaRPr lang="zh-CN" altLang="en-US" sz="20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>
            <a:spLocks noChangeArrowheads="1"/>
          </p:cNvSpPr>
          <p:nvPr/>
        </p:nvSpPr>
        <p:spPr bwMode="auto">
          <a:xfrm>
            <a:off x="7871462" y="5826062"/>
            <a:ext cx="21794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2020.4.9</a:t>
            </a:r>
            <a:endParaRPr lang="en-US" altLang="zh-CN" sz="20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>
            <a:spLocks noChangeArrowheads="1"/>
          </p:cNvSpPr>
          <p:nvPr/>
        </p:nvSpPr>
        <p:spPr bwMode="auto">
          <a:xfrm>
            <a:off x="3004764" y="5850722"/>
            <a:ext cx="4181041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zh-CN" altLang="en-US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：计算机科学与技术</a:t>
            </a:r>
            <a:r>
              <a:rPr lang="en-US" altLang="zh-CN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网络编程</a:t>
            </a:r>
            <a:r>
              <a:rPr lang="en-US" altLang="zh-CN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0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7871462" y="5334494"/>
            <a:ext cx="225656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Tx/>
              <a:buSzTx/>
              <a:buFontTx/>
            </a:pPr>
            <a:r>
              <a:rPr lang="zh-CN" altLang="en-US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企业导师：宋宪芹</a:t>
            </a:r>
            <a:endParaRPr lang="zh-CN" altLang="en-US" sz="20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fractur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49"/>
                            </p:stCondLst>
                            <p:childTnLst>
                              <p:par>
                                <p:cTn id="2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49"/>
                            </p:stCondLst>
                            <p:childTnLst>
                              <p:par>
                                <p:cTn id="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5" grpId="0" bldLvl="0" animBg="1"/>
      <p:bldP spid="5" grpId="1" bldLvl="0" animBg="1"/>
      <p:bldP spid="10" grpId="0" bldLvl="0" animBg="1"/>
      <p:bldP spid="10" grpId="1" bldLvl="0" animBg="1"/>
      <p:bldP spid="22" grpId="0"/>
      <p:bldP spid="26" grpId="0"/>
      <p:bldP spid="27" grpId="0"/>
      <p:bldP spid="29" grpId="0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24"/>
          <p:cNvSpPr/>
          <p:nvPr/>
        </p:nvSpPr>
        <p:spPr bwMode="auto">
          <a:xfrm rot="5400000">
            <a:off x="1042701" y="2312673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3" name="Freeform 24"/>
          <p:cNvSpPr/>
          <p:nvPr/>
        </p:nvSpPr>
        <p:spPr bwMode="auto">
          <a:xfrm rot="5400000">
            <a:off x="3423857" y="2312673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4" name="Freeform 24"/>
          <p:cNvSpPr/>
          <p:nvPr/>
        </p:nvSpPr>
        <p:spPr bwMode="auto">
          <a:xfrm rot="5400000">
            <a:off x="5805014" y="2312673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3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6" name="Freeform 24"/>
          <p:cNvSpPr/>
          <p:nvPr/>
        </p:nvSpPr>
        <p:spPr bwMode="auto">
          <a:xfrm rot="5400000">
            <a:off x="8186171" y="2312673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1187719" y="2716761"/>
            <a:ext cx="626459" cy="626459"/>
            <a:chOff x="1316879" y="4254550"/>
            <a:chExt cx="684000" cy="684000"/>
          </a:xfrm>
        </p:grpSpPr>
        <p:sp>
          <p:nvSpPr>
            <p:cNvPr id="117" name="Freeform 49"/>
            <p:cNvSpPr>
              <a:spLocks noChangeAspect="1" noEditPoints="1"/>
            </p:cNvSpPr>
            <p:nvPr/>
          </p:nvSpPr>
          <p:spPr bwMode="auto">
            <a:xfrm>
              <a:off x="1467830" y="4412272"/>
              <a:ext cx="407999" cy="347492"/>
            </a:xfrm>
            <a:prstGeom prst="rightArrow">
              <a:avLst/>
            </a:pr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1316879" y="4254550"/>
              <a:ext cx="684000" cy="684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3569783" y="2712951"/>
            <a:ext cx="626459" cy="626459"/>
            <a:chOff x="3401741" y="4254550"/>
            <a:chExt cx="684000" cy="684000"/>
          </a:xfrm>
        </p:grpSpPr>
        <p:sp>
          <p:nvSpPr>
            <p:cNvPr id="120" name="Freeform 31"/>
            <p:cNvSpPr>
              <a:spLocks noChangeAspect="1" noEditPoints="1"/>
            </p:cNvSpPr>
            <p:nvPr/>
          </p:nvSpPr>
          <p:spPr bwMode="auto">
            <a:xfrm>
              <a:off x="3577110" y="4366532"/>
              <a:ext cx="333262" cy="468000"/>
            </a:xfrm>
            <a:prstGeom prst="rightArrow">
              <a:avLst/>
            </a:pr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3401741" y="4254550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953117" y="2716761"/>
            <a:ext cx="626459" cy="626459"/>
            <a:chOff x="6006611" y="4240036"/>
            <a:chExt cx="684000" cy="684000"/>
          </a:xfrm>
        </p:grpSpPr>
        <p:sp>
          <p:nvSpPr>
            <p:cNvPr id="119" name="Freeform 44"/>
            <p:cNvSpPr>
              <a:spLocks noChangeAspect="1" noEditPoints="1"/>
            </p:cNvSpPr>
            <p:nvPr/>
          </p:nvSpPr>
          <p:spPr bwMode="auto">
            <a:xfrm>
              <a:off x="6132322" y="4366036"/>
              <a:ext cx="432579" cy="432000"/>
            </a:xfrm>
            <a:prstGeom prst="rightArrow">
              <a:avLst/>
            </a:pr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6006611" y="4240036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8328521" y="2716761"/>
            <a:ext cx="626459" cy="626459"/>
            <a:chOff x="8794034" y="4283578"/>
            <a:chExt cx="684000" cy="684000"/>
          </a:xfrm>
        </p:grpSpPr>
        <p:sp>
          <p:nvSpPr>
            <p:cNvPr id="118" name="Freeform 36"/>
            <p:cNvSpPr>
              <a:spLocks noChangeAspect="1" noEditPoints="1"/>
            </p:cNvSpPr>
            <p:nvPr/>
          </p:nvSpPr>
          <p:spPr bwMode="auto">
            <a:xfrm>
              <a:off x="8879066" y="4481578"/>
              <a:ext cx="513936" cy="288000"/>
            </a:xfrm>
            <a:prstGeom prst="rightArrow">
              <a:avLst/>
            </a:pr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8794034" y="4283578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2" name="Content Placeholder 2"/>
          <p:cNvSpPr txBox="1"/>
          <p:nvPr/>
        </p:nvSpPr>
        <p:spPr>
          <a:xfrm>
            <a:off x="791845" y="4337050"/>
            <a:ext cx="1441450" cy="25781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用户登陆注册</a:t>
            </a:r>
            <a:endParaRPr lang="zh-CN" altLang="en-US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Content Placeholder 2"/>
          <p:cNvSpPr txBox="1"/>
          <p:nvPr/>
        </p:nvSpPr>
        <p:spPr>
          <a:xfrm>
            <a:off x="3158969" y="4358616"/>
            <a:ext cx="1613740" cy="25781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主页实时</a:t>
            </a: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控制机器人</a:t>
            </a:r>
            <a:endParaRPr lang="zh-CN" altLang="en-US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Content Placeholder 2"/>
          <p:cNvSpPr txBox="1"/>
          <p:nvPr/>
        </p:nvSpPr>
        <p:spPr>
          <a:xfrm>
            <a:off x="5601335" y="4337050"/>
            <a:ext cx="1866900" cy="25781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设备信息中心</a:t>
            </a:r>
            <a:endParaRPr lang="zh-CN" altLang="en-US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Content Placeholder 2"/>
          <p:cNvSpPr txBox="1"/>
          <p:nvPr/>
        </p:nvSpPr>
        <p:spPr>
          <a:xfrm>
            <a:off x="7926080" y="4358616"/>
            <a:ext cx="1613740" cy="25781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个人信息中心</a:t>
            </a:r>
            <a:endParaRPr lang="zh-CN" altLang="en-US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4454798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软件功能</a:t>
            </a:r>
            <a:endParaRPr lang="zh-CN" altLang="en-US" sz="32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5025515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Schedule</a:t>
            </a:r>
            <a:endParaRPr lang="en-US" altLang="zh-CN" sz="14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bldLvl="0" animBg="1"/>
      <p:bldP spid="113" grpId="0" bldLvl="0" animBg="1"/>
      <p:bldP spid="114" grpId="0" bldLvl="0" animBg="1"/>
      <p:bldP spid="116" grpId="0" bldLvl="0" animBg="1"/>
      <p:bldP spid="22" grpId="0"/>
      <p:bldP spid="24" grpId="0"/>
      <p:bldP spid="26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8"/>
          <p:cNvSpPr txBox="1"/>
          <p:nvPr/>
        </p:nvSpPr>
        <p:spPr>
          <a:xfrm>
            <a:off x="4454798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登陆注册</a:t>
            </a:r>
            <a:endParaRPr lang="zh-CN" altLang="en-US" sz="32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5025515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Schedule</a:t>
            </a:r>
            <a:endParaRPr lang="en-US" altLang="zh-CN" sz="14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675" y="877570"/>
            <a:ext cx="11708130" cy="6193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8"/>
          <p:cNvSpPr txBox="1"/>
          <p:nvPr/>
        </p:nvSpPr>
        <p:spPr>
          <a:xfrm>
            <a:off x="4454798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登陆注册</a:t>
            </a:r>
            <a:endParaRPr lang="zh-CN" altLang="en-US" sz="32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5025515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Schedule</a:t>
            </a:r>
            <a:endParaRPr lang="en-US" altLang="zh-CN" sz="14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360" y="1036320"/>
            <a:ext cx="11384915" cy="6008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8"/>
          <p:cNvSpPr txBox="1"/>
          <p:nvPr/>
        </p:nvSpPr>
        <p:spPr>
          <a:xfrm>
            <a:off x="4454798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主页控制</a:t>
            </a:r>
            <a:endParaRPr lang="zh-CN" altLang="en-US" sz="32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5025515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Schedule</a:t>
            </a:r>
            <a:endParaRPr lang="en-US" altLang="zh-CN" sz="14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270" y="1135380"/>
            <a:ext cx="11814810" cy="5919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8"/>
          <p:cNvSpPr txBox="1"/>
          <p:nvPr/>
        </p:nvSpPr>
        <p:spPr>
          <a:xfrm>
            <a:off x="4454798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主页控制</a:t>
            </a:r>
            <a:endParaRPr lang="zh-CN" altLang="en-US" sz="32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5025515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Schedule</a:t>
            </a:r>
            <a:endParaRPr lang="en-US" altLang="zh-CN" sz="14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1162685"/>
            <a:ext cx="11877040" cy="5913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8"/>
          <p:cNvSpPr txBox="1"/>
          <p:nvPr/>
        </p:nvSpPr>
        <p:spPr>
          <a:xfrm>
            <a:off x="4454798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个人中心</a:t>
            </a:r>
            <a:endParaRPr lang="zh-CN" altLang="en-US" sz="32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5025515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Schedule</a:t>
            </a:r>
            <a:endParaRPr lang="en-US" altLang="zh-CN" sz="14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665" y="1156335"/>
            <a:ext cx="12139930" cy="5582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/>
        </p:nvSpPr>
        <p:spPr>
          <a:xfrm rot="10800000">
            <a:off x="4260010" y="1106805"/>
            <a:ext cx="4338730" cy="3740286"/>
          </a:xfrm>
          <a:custGeom>
            <a:avLst/>
            <a:gdLst>
              <a:gd name="connsiteX0" fmla="*/ 1829423 w 2844280"/>
              <a:gd name="connsiteY0" fmla="*/ 702212 h 2451966"/>
              <a:gd name="connsiteX1" fmla="*/ 1791980 w 2844280"/>
              <a:gd name="connsiteY1" fmla="*/ 702212 h 2451966"/>
              <a:gd name="connsiteX2" fmla="*/ 1422140 w 2844280"/>
              <a:gd name="connsiteY2" fmla="*/ 58948 h 2451966"/>
              <a:gd name="connsiteX3" fmla="*/ 1052301 w 2844280"/>
              <a:gd name="connsiteY3" fmla="*/ 702212 h 2451966"/>
              <a:gd name="connsiteX4" fmla="*/ 1014857 w 2844280"/>
              <a:gd name="connsiteY4" fmla="*/ 702212 h 2451966"/>
              <a:gd name="connsiteX5" fmla="*/ 1422140 w 2844280"/>
              <a:gd name="connsiteY5" fmla="*/ 0 h 2451966"/>
              <a:gd name="connsiteX6" fmla="*/ 2844280 w 2844280"/>
              <a:gd name="connsiteY6" fmla="*/ 2451966 h 2451966"/>
              <a:gd name="connsiteX7" fmla="*/ 0 w 2844280"/>
              <a:gd name="connsiteY7" fmla="*/ 2451966 h 2451966"/>
              <a:gd name="connsiteX8" fmla="*/ 206847 w 2844280"/>
              <a:gd name="connsiteY8" fmla="*/ 2095333 h 2451966"/>
              <a:gd name="connsiteX9" fmla="*/ 251337 w 2844280"/>
              <a:gd name="connsiteY9" fmla="*/ 2095333 h 2451966"/>
              <a:gd name="connsiteX10" fmla="*/ 68380 w 2844280"/>
              <a:gd name="connsiteY10" fmla="*/ 2413550 h 2451966"/>
              <a:gd name="connsiteX11" fmla="*/ 2775900 w 2844280"/>
              <a:gd name="connsiteY11" fmla="*/ 2413550 h 2451966"/>
              <a:gd name="connsiteX12" fmla="*/ 2592944 w 2844280"/>
              <a:gd name="connsiteY12" fmla="*/ 2095333 h 2451966"/>
              <a:gd name="connsiteX13" fmla="*/ 2637433 w 2844280"/>
              <a:gd name="connsiteY13" fmla="*/ 2095333 h 245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44280" h="2451966">
                <a:moveTo>
                  <a:pt x="1829423" y="702212"/>
                </a:moveTo>
                <a:lnTo>
                  <a:pt x="1791980" y="702212"/>
                </a:lnTo>
                <a:lnTo>
                  <a:pt x="1422140" y="58948"/>
                </a:lnTo>
                <a:lnTo>
                  <a:pt x="1052301" y="702212"/>
                </a:lnTo>
                <a:lnTo>
                  <a:pt x="1014857" y="702212"/>
                </a:lnTo>
                <a:lnTo>
                  <a:pt x="1422140" y="0"/>
                </a:lnTo>
                <a:close/>
                <a:moveTo>
                  <a:pt x="2844280" y="2451966"/>
                </a:moveTo>
                <a:lnTo>
                  <a:pt x="0" y="2451966"/>
                </a:lnTo>
                <a:lnTo>
                  <a:pt x="206847" y="2095333"/>
                </a:lnTo>
                <a:lnTo>
                  <a:pt x="251337" y="2095333"/>
                </a:lnTo>
                <a:lnTo>
                  <a:pt x="68380" y="2413550"/>
                </a:lnTo>
                <a:lnTo>
                  <a:pt x="2775900" y="2413550"/>
                </a:lnTo>
                <a:lnTo>
                  <a:pt x="2592944" y="2095333"/>
                </a:lnTo>
                <a:lnTo>
                  <a:pt x="2637433" y="2095333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580" tIns="64290" rIns="128580" bIns="6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259"/>
          <p:cNvSpPr>
            <a:spLocks noChangeArrowheads="1"/>
          </p:cNvSpPr>
          <p:nvPr/>
        </p:nvSpPr>
        <p:spPr bwMode="auto">
          <a:xfrm>
            <a:off x="3105150" y="1860389"/>
            <a:ext cx="6648450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8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US" altLang="zh-CN" sz="8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259"/>
          <p:cNvSpPr>
            <a:spLocks noChangeArrowheads="1"/>
          </p:cNvSpPr>
          <p:nvPr/>
        </p:nvSpPr>
        <p:spPr bwMode="auto">
          <a:xfrm>
            <a:off x="4396290" y="3260436"/>
            <a:ext cx="4066170" cy="382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36000" rIns="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感谢聆听，批评指导</a:t>
            </a:r>
            <a:endParaRPr lang="zh-CN" altLang="en-U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5269602" y="1101111"/>
            <a:ext cx="231954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LOGO</a:t>
            </a:r>
            <a:endParaRPr lang="en-US" altLang="zh-CN" sz="48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2870458" y="5246650"/>
            <a:ext cx="197109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：郝乐</a:t>
            </a:r>
            <a:endParaRPr lang="zh-CN" altLang="en-US" sz="20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>
            <a:spLocks noChangeArrowheads="1"/>
          </p:cNvSpPr>
          <p:nvPr/>
        </p:nvSpPr>
        <p:spPr bwMode="auto">
          <a:xfrm>
            <a:off x="5133657" y="5243689"/>
            <a:ext cx="2309814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学校导师：朝力萌</a:t>
            </a:r>
            <a:endParaRPr lang="zh-CN" altLang="en-US" sz="20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>
            <a:spLocks noChangeArrowheads="1"/>
          </p:cNvSpPr>
          <p:nvPr/>
        </p:nvSpPr>
        <p:spPr bwMode="auto">
          <a:xfrm>
            <a:off x="7735572" y="5735257"/>
            <a:ext cx="21794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2020.4.9</a:t>
            </a:r>
            <a:endParaRPr lang="en-US" altLang="zh-CN" sz="20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>
            <a:spLocks noChangeArrowheads="1"/>
          </p:cNvSpPr>
          <p:nvPr/>
        </p:nvSpPr>
        <p:spPr bwMode="auto">
          <a:xfrm>
            <a:off x="2868874" y="5759917"/>
            <a:ext cx="4181041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zh-CN" altLang="en-US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：计算机科学与技术</a:t>
            </a:r>
            <a:r>
              <a:rPr lang="en-US" altLang="zh-CN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网络编程</a:t>
            </a:r>
            <a:r>
              <a:rPr lang="en-US" altLang="zh-CN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0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7735572" y="5243689"/>
            <a:ext cx="225656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Tx/>
              <a:buSzTx/>
              <a:buFontTx/>
            </a:pPr>
            <a:r>
              <a:rPr lang="zh-CN" altLang="en-US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企业导师：宋宪芹</a:t>
            </a:r>
            <a:endParaRPr lang="zh-CN" altLang="en-US" sz="20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fractur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49"/>
                            </p:stCondLst>
                            <p:childTnLst>
                              <p:par>
                                <p:cTn id="2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99"/>
                            </p:stCondLst>
                            <p:childTnLst>
                              <p:par>
                                <p:cTn id="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99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5" grpId="0" bldLvl="0" animBg="1"/>
      <p:bldP spid="5" grpId="1" bldLvl="0" animBg="1"/>
      <p:bldP spid="6" grpId="0" bldLvl="0" animBg="1"/>
      <p:bldP spid="10" grpId="0" bldLvl="0" animBg="1"/>
      <p:bldP spid="10" grpId="1" bldLvl="0" animBg="1"/>
      <p:bldP spid="22" grpId="0"/>
      <p:bldP spid="26" grpId="0"/>
      <p:bldP spid="27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H_Others_1"/>
          <p:cNvSpPr txBox="1"/>
          <p:nvPr>
            <p:custDataLst>
              <p:tags r:id="rId1"/>
            </p:custDataLst>
          </p:nvPr>
        </p:nvSpPr>
        <p:spPr>
          <a:xfrm>
            <a:off x="1448549" y="1812225"/>
            <a:ext cx="2430232" cy="10156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 录</a:t>
            </a:r>
            <a:endParaRPr lang="zh-CN" altLang="en-US" sz="6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Others_2"/>
          <p:cNvSpPr txBox="1"/>
          <p:nvPr>
            <p:custDataLst>
              <p:tags r:id="rId2"/>
            </p:custDataLst>
          </p:nvPr>
        </p:nvSpPr>
        <p:spPr>
          <a:xfrm>
            <a:off x="1460823" y="2827886"/>
            <a:ext cx="2405684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MH_Other_1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6462228" y="1982616"/>
            <a:ext cx="718504" cy="720000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2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en-US" altLang="zh-CN" sz="4220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Other_2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6462228" y="2989518"/>
            <a:ext cx="718504" cy="720000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2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en-US" altLang="zh-CN" sz="4220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MH_Other_3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6462228" y="3996420"/>
            <a:ext cx="718504" cy="720000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2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endParaRPr lang="en-US" altLang="zh-CN" sz="4220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Text_1"/>
          <p:cNvSpPr/>
          <p:nvPr>
            <p:custDataLst>
              <p:tags r:id="rId6"/>
            </p:custDataLst>
          </p:nvPr>
        </p:nvSpPr>
        <p:spPr>
          <a:xfrm>
            <a:off x="7420719" y="1988921"/>
            <a:ext cx="2706070" cy="7073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硬件设计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MH_Text_2"/>
          <p:cNvSpPr/>
          <p:nvPr>
            <p:custDataLst>
              <p:tags r:id="rId7"/>
            </p:custDataLst>
          </p:nvPr>
        </p:nvSpPr>
        <p:spPr>
          <a:xfrm>
            <a:off x="7420719" y="2995823"/>
            <a:ext cx="2706070" cy="7073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核心主板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COMPLETION OF WORK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Text_3"/>
          <p:cNvSpPr/>
          <p:nvPr>
            <p:custDataLst>
              <p:tags r:id="rId8"/>
            </p:custDataLst>
          </p:nvPr>
        </p:nvSpPr>
        <p:spPr>
          <a:xfrm>
            <a:off x="7420719" y="4002725"/>
            <a:ext cx="2706070" cy="7073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软件设计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SUCCESSFUL PROJECT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42" grpId="0" animBg="1"/>
      <p:bldP spid="14" grpId="0" animBg="1"/>
      <p:bldP spid="16" grpId="0" animBg="1"/>
      <p:bldP spid="20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82458" y="1955325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5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lang="zh-CN" altLang="en-US" sz="2098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5813895" y="3616325"/>
            <a:ext cx="4860273" cy="0"/>
          </a:xfrm>
          <a:prstGeom prst="line">
            <a:avLst/>
          </a:prstGeom>
          <a:ln w="127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205300" y="2748495"/>
            <a:ext cx="4468868" cy="830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硬件设计</a:t>
            </a:r>
            <a:endParaRPr lang="zh-CN" altLang="en-US" sz="54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205300" y="3696145"/>
            <a:ext cx="11671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设计流程</a:t>
            </a:r>
            <a:endParaRPr lang="zh-CN" altLang="en-US" sz="16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49707" y="3696145"/>
            <a:ext cx="13703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现阶段效果</a:t>
            </a:r>
            <a:endParaRPr lang="zh-CN" altLang="en-US" sz="16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8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415256" y="1117027"/>
            <a:ext cx="4028238" cy="2890627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94547" y="4082786"/>
            <a:ext cx="4028238" cy="289062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35965" y="4082785"/>
            <a:ext cx="4028238" cy="2890627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3"/>
          <p:cNvSpPr>
            <a:spLocks noChangeArrowheads="1"/>
          </p:cNvSpPr>
          <p:nvPr/>
        </p:nvSpPr>
        <p:spPr bwMode="auto">
          <a:xfrm>
            <a:off x="5137785" y="1193800"/>
            <a:ext cx="3198495" cy="226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远程摄影机器人使用铝合金作为整体材料，关节处使用方钢和角钢连接，既能减轻车体的负载，又保证了车体的强度。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方钢作为基底使用防滑螺丝与铝合金底盘固定，方钢上下加盖铝板，与车底隔离开，用以保护上层的单反相机和其他控制板，以及固定中间的电池和升降杆。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3"/>
          <p:cNvSpPr>
            <a:spLocks noChangeArrowheads="1"/>
          </p:cNvSpPr>
          <p:nvPr/>
        </p:nvSpPr>
        <p:spPr bwMode="auto">
          <a:xfrm>
            <a:off x="637406" y="4340169"/>
            <a:ext cx="2753787" cy="2585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履带传动方式又叫循环传动方式，其最大的特征是履带与地面接触面积大、压强小，所以移动机器人在路况不好的地面上不易下陷。又由于履带板上有很多履刺插入土内，易于抓住土层，因此具有良好的牵引附着性能，使机器人能够在各种路面条件下行进。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3"/>
          <p:cNvSpPr>
            <a:spLocks noChangeArrowheads="1"/>
          </p:cNvSpPr>
          <p:nvPr/>
        </p:nvSpPr>
        <p:spPr bwMode="auto">
          <a:xfrm>
            <a:off x="9502958" y="4394144"/>
            <a:ext cx="2836361" cy="2585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中间分为内层和外层，内层固定滑轨，用来固定升降层和支撑上方的摄像头等设备；外层为保护层，涂装保护色，填充泡沫，保护内层设备。升降层用角钢做骨架，固定在升降杆上，用铝板将单反相机固定。最上层安装摄像头、网桥和太阳能板。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矩形 32"/>
          <p:cNvSpPr/>
          <p:nvPr/>
        </p:nvSpPr>
        <p:spPr>
          <a:xfrm flipH="1">
            <a:off x="4415256" y="3040294"/>
            <a:ext cx="931359" cy="967360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矩形 32"/>
          <p:cNvSpPr/>
          <p:nvPr/>
        </p:nvSpPr>
        <p:spPr>
          <a:xfrm>
            <a:off x="3391426" y="6006054"/>
            <a:ext cx="931359" cy="967360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32"/>
          <p:cNvSpPr/>
          <p:nvPr/>
        </p:nvSpPr>
        <p:spPr>
          <a:xfrm rot="16200000">
            <a:off x="8553966" y="4064786"/>
            <a:ext cx="931359" cy="967360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4454798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设计流程</a:t>
            </a:r>
            <a:endParaRPr lang="zh-CN" altLang="en-US" sz="32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5025515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Background of topic</a:t>
            </a:r>
            <a:endParaRPr lang="en-US" altLang="zh-CN" sz="14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975" y="1116965"/>
            <a:ext cx="3748405" cy="28117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165" y="4083050"/>
            <a:ext cx="3948430" cy="2962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065" y="1116965"/>
            <a:ext cx="3803650" cy="2853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14:ferris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 animBg="1"/>
      <p:bldP spid="16" grpId="1" animBg="1"/>
      <p:bldP spid="18" grpId="0" animBg="1"/>
      <p:bldP spid="18" grpId="1" animBg="1"/>
      <p:bldP spid="19" grpId="0"/>
      <p:bldP spid="20" grpId="0"/>
      <p:bldP spid="21" grpId="0"/>
      <p:bldP spid="22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291580" y="2176145"/>
            <a:ext cx="5161915" cy="2078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800" dirty="0" smtClean="0"/>
              <a:t>   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远程摄影机器人总体分为六大模块，分别为动力模块、控制模块、保护模块、摄影模块、监控模块以及通信模块。现阶段因为疫情在家，机器人本体在学校实验室，许多模块没有组合在一起，各模块正在积极调试。</a:t>
            </a: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zhe</a:t>
            </a:r>
            <a:endParaRPr lang="zh-CN" altLang="en-US" sz="1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0" indent="0" eaLnBrk="1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Wingdings" panose="05000000000000000000" pitchFamily="2" charset="2"/>
              <a:buNone/>
              <a:defRPr/>
            </a:pP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6196522" y="1143319"/>
            <a:ext cx="3275743" cy="522287"/>
            <a:chOff x="5982652" y="1305878"/>
            <a:chExt cx="3276067" cy="523220"/>
          </a:xfrm>
        </p:grpSpPr>
        <p:sp>
          <p:nvSpPr>
            <p:cNvPr id="8" name="矩形 7"/>
            <p:cNvSpPr/>
            <p:nvPr/>
          </p:nvSpPr>
          <p:spPr>
            <a:xfrm>
              <a:off x="5982652" y="1305878"/>
              <a:ext cx="3235645" cy="523220"/>
            </a:xfrm>
            <a:prstGeom prst="rect">
              <a:avLst/>
            </a:pr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23074" y="1306069"/>
              <a:ext cx="3235645" cy="461197"/>
            </a:xfrm>
            <a:prstGeom prst="rect">
              <a:avLst/>
            </a:prstGeom>
            <a:solidFill>
              <a:schemeClr val="accent1"/>
            </a:solidFill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+mj-lt"/>
                  <a:ea typeface="+mn-ea"/>
                  <a:cs typeface="Arial" panose="020B0604020202020204" pitchFamily="34" charset="0"/>
                </a:rPr>
                <a:t>现阶段效果</a:t>
              </a:r>
              <a:endParaRPr lang="zh-CN" altLang="en-US" sz="2400" b="1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6236938" y="5581248"/>
            <a:ext cx="5380037" cy="0"/>
          </a:xfrm>
          <a:prstGeom prst="line">
            <a:avLst/>
          </a:prstGeom>
          <a:ln>
            <a:headEnd type="stealth" w="med" len="med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5745" y="1158240"/>
            <a:ext cx="5791200" cy="4344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14:ferris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345555" y="1665605"/>
            <a:ext cx="5161915" cy="4502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800" dirty="0" smtClean="0"/>
              <a:t>   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</a:t>
            </a:r>
            <a:r>
              <a:rPr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机体结构及型号</a:t>
            </a:r>
            <a:endParaRPr sz="1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Arial" panose="020B0604020202020204" pitchFamily="34" charset="0"/>
              <a:buChar char="•"/>
              <a:defRPr/>
            </a:pPr>
            <a:r>
              <a:rPr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名称	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	     </a:t>
            </a:r>
            <a:r>
              <a:rPr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类型</a:t>
            </a:r>
            <a:endParaRPr sz="1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Arial" panose="020B0604020202020204" pitchFamily="34" charset="0"/>
              <a:buChar char="•"/>
              <a:defRPr/>
            </a:pPr>
            <a:r>
              <a:rPr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铝合金板	     6061T6</a:t>
            </a:r>
            <a:endParaRPr sz="1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Arial" panose="020B0604020202020204" pitchFamily="34" charset="0"/>
              <a:buChar char="•"/>
              <a:defRPr/>
            </a:pPr>
            <a:r>
              <a:rPr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云台	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	     </a:t>
            </a:r>
            <a:r>
              <a:rPr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室外水平云台PTS-326</a:t>
            </a:r>
            <a:endParaRPr sz="1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Arial" panose="020B0604020202020204" pitchFamily="34" charset="0"/>
              <a:buChar char="•"/>
              <a:defRPr/>
            </a:pPr>
            <a:r>
              <a:rPr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摄像头	     海康威视</a:t>
            </a:r>
            <a:endParaRPr sz="1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Arial" panose="020B0604020202020204" pitchFamily="34" charset="0"/>
              <a:buChar char="•"/>
              <a:defRPr/>
            </a:pPr>
            <a:r>
              <a:rPr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电池	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	     </a:t>
            </a:r>
            <a:r>
              <a:rPr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11.1V锂电池组 30C</a:t>
            </a:r>
            <a:endParaRPr sz="1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Arial" panose="020B0604020202020204" pitchFamily="34" charset="0"/>
              <a:buChar char="•"/>
              <a:defRPr/>
            </a:pPr>
            <a:r>
              <a:rPr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以太网控制器	     有人科技USR-TCP232-302</a:t>
            </a:r>
            <a:endParaRPr sz="1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Arial" panose="020B0604020202020204" pitchFamily="34" charset="0"/>
              <a:buChar char="•"/>
              <a:defRPr/>
            </a:pPr>
            <a:r>
              <a:rPr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核心控制板	    Jetson Nano</a:t>
            </a:r>
            <a:endParaRPr sz="1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Arial" panose="020B0604020202020204" pitchFamily="34" charset="0"/>
              <a:buChar char="•"/>
              <a:defRPr/>
            </a:pPr>
            <a:r>
              <a:rPr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网桥*2	  LAFALINK 室外5.8G无线网桥</a:t>
            </a:r>
            <a:endParaRPr sz="1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Arial" panose="020B0604020202020204" pitchFamily="34" charset="0"/>
              <a:buChar char="•"/>
              <a:defRPr/>
            </a:pPr>
            <a:r>
              <a:rPr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以太网转串口模块	USR-TCP232-E2</a:t>
            </a:r>
            <a:endParaRPr sz="1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Arial" panose="020B0604020202020204" pitchFamily="34" charset="0"/>
              <a:buChar char="•"/>
              <a:defRPr/>
            </a:pPr>
            <a:r>
              <a:rPr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小型交换机	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	</a:t>
            </a:r>
            <a:r>
              <a:rPr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endParaRPr sz="1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Arial" panose="020B0604020202020204" pitchFamily="34" charset="0"/>
              <a:buChar char="•"/>
              <a:defRPr/>
            </a:pPr>
            <a:r>
              <a:rPr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履带车体	 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	</a:t>
            </a:r>
            <a:r>
              <a:rPr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endParaRPr sz="1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0" indent="0" eaLnBrk="1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Wingdings" panose="05000000000000000000" pitchFamily="2" charset="2"/>
              <a:buNone/>
              <a:defRPr/>
            </a:pP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6196300" y="1143319"/>
            <a:ext cx="3235547" cy="522287"/>
            <a:chOff x="5982430" y="1305878"/>
            <a:chExt cx="3235867" cy="523220"/>
          </a:xfrm>
        </p:grpSpPr>
        <p:sp>
          <p:nvSpPr>
            <p:cNvPr id="8" name="矩形 7"/>
            <p:cNvSpPr/>
            <p:nvPr/>
          </p:nvSpPr>
          <p:spPr>
            <a:xfrm>
              <a:off x="5982652" y="1305878"/>
              <a:ext cx="3235645" cy="523220"/>
            </a:xfrm>
            <a:prstGeom prst="rect">
              <a:avLst/>
            </a:pr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982430" y="1320700"/>
              <a:ext cx="3235645" cy="461197"/>
            </a:xfrm>
            <a:prstGeom prst="rect">
              <a:avLst/>
            </a:prstGeom>
            <a:solidFill>
              <a:schemeClr val="accent1"/>
            </a:solidFill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+mn-ea"/>
                </a:rPr>
                <a:t>机体结构及型号</a:t>
              </a:r>
              <a:endParaRPr lang="zh-CN" altLang="en-US" sz="2400" b="1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5745" y="1158240"/>
            <a:ext cx="5791200" cy="4344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14:ferris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205300" y="2748495"/>
            <a:ext cx="4468868" cy="166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核心主板</a:t>
            </a:r>
            <a:endParaRPr lang="en-US" altLang="zh-CN" sz="5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sz="5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205300" y="3696145"/>
            <a:ext cx="11671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主板介绍</a:t>
            </a:r>
            <a:endParaRPr lang="zh-CN" altLang="en-US" sz="16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82458" y="1955325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5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lang="zh-CN" altLang="en-US" sz="2098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2"/>
            </p:custDataLst>
          </p:nvPr>
        </p:nvCxnSpPr>
        <p:spPr>
          <a:xfrm>
            <a:off x="5813895" y="3616325"/>
            <a:ext cx="4860273" cy="0"/>
          </a:xfrm>
          <a:prstGeom prst="line">
            <a:avLst/>
          </a:prstGeom>
          <a:ln w="127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5408930" y="1302385"/>
            <a:ext cx="489585" cy="5929630"/>
          </a:xfrm>
          <a:prstGeom prst="round2SameRect">
            <a:avLst>
              <a:gd name="adj1" fmla="val 49999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08930" y="4003040"/>
            <a:ext cx="489585" cy="5435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GB" sz="1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56960" y="1739900"/>
            <a:ext cx="5537200" cy="44303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Jetson Nano 主要面向边缘计算应用场景，并具备构建低成本人工智能应用程序和项目所需的所有功能。丰富的数据传输接口，从GPIO到CSI，开发人员可以很容易地连接不同的传感器，以支持各种AI应用程序。Nano开发板配置4个USB 3.0标准接口，DC电源后方还有个独立安装CSI摄像头的接口，对于标准应用场景（安装键鼠套件+无线网卡+1~2个USB摄像头）来说非常够用了。</a:t>
            </a:r>
            <a:endParaRPr lang="zh-CN" altLang="en-US" sz="240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3679463" y="252142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主板介绍</a:t>
            </a:r>
            <a:endParaRPr lang="zh-CN" altLang="en-US" sz="32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4250180" y="762031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Function overview</a:t>
            </a:r>
            <a:endParaRPr lang="en-US" altLang="zh-CN" sz="14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1459865"/>
            <a:ext cx="5081270" cy="5499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14:ferris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5813895" y="3616325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205300" y="2748495"/>
            <a:ext cx="4468868" cy="830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软件设计</a:t>
            </a:r>
            <a:endParaRPr lang="zh-CN" altLang="en-US" sz="5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845890" y="3696145"/>
            <a:ext cx="11671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登陆注册</a:t>
            </a:r>
            <a:endParaRPr lang="zh-CN" altLang="en-US" sz="16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82458" y="1955325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5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03</a:t>
            </a:r>
            <a:endParaRPr lang="zh-CN" altLang="en-US" sz="2098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3"/>
            </p:custDataLst>
          </p:nvPr>
        </p:nvCxnSpPr>
        <p:spPr>
          <a:xfrm>
            <a:off x="5813895" y="3616325"/>
            <a:ext cx="4860273" cy="0"/>
          </a:xfrm>
          <a:prstGeom prst="line">
            <a:avLst/>
          </a:prstGeom>
          <a:ln w="127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1"/>
          <p:cNvSpPr txBox="1"/>
          <p:nvPr/>
        </p:nvSpPr>
        <p:spPr>
          <a:xfrm>
            <a:off x="7184470" y="3696145"/>
            <a:ext cx="11671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主页控制</a:t>
            </a:r>
            <a:endParaRPr lang="zh-CN" altLang="en-US" sz="16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8522415" y="3696145"/>
            <a:ext cx="11671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个人中心</a:t>
            </a:r>
            <a:endParaRPr lang="zh-CN" altLang="en-US" sz="16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0" grpId="0"/>
      <p:bldP spid="4" grpId="0"/>
      <p:bldP spid="5" grpId="0"/>
    </p:bldLst>
  </p:timing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p="http://schemas.openxmlformats.org/presentationml/2006/main">
  <p:tag name="MH" val="20161022204031"/>
  <p:tag name="MH_LIBRARY" val="GRAPHIC"/>
  <p:tag name="MH_ORDER" val="文本框 2"/>
</p:tagLst>
</file>

<file path=ppt/tags/tag11.xml><?xml version="1.0" encoding="utf-8"?>
<p:tagLst xmlns:p="http://schemas.openxmlformats.org/presentationml/2006/main">
  <p:tag name="MH" val="20161022204031"/>
  <p:tag name="MH_LIBRARY" val="GRAPHIC"/>
  <p:tag name="MH_ORDER" val="Straight Connector 6"/>
</p:tagLst>
</file>

<file path=ppt/tags/tag12.xml><?xml version="1.0" encoding="utf-8"?>
<p:tagLst xmlns:p="http://schemas.openxmlformats.org/presentationml/2006/main">
  <p:tag name="MH" val="20161022204031"/>
  <p:tag name="MH_LIBRARY" val="GRAPHIC"/>
</p:tagLst>
</file>

<file path=ppt/tags/tag13.xml><?xml version="1.0" encoding="utf-8"?>
<p:tagLst xmlns:p="http://schemas.openxmlformats.org/presentationml/2006/main">
  <p:tag name="REFSHAPE" val="262313316"/>
  <p:tag name="KSO_WM_UNIT_PLACING_PICTURE_USER_VIEWPORT" val="{&quot;height&quot;:4459,&quot;width&quot;:5945}"/>
</p:tagLst>
</file>

<file path=ppt/tags/tag14.xml><?xml version="1.0" encoding="utf-8"?>
<p:tagLst xmlns:p="http://schemas.openxmlformats.org/presentationml/2006/main">
  <p:tag name="REFSHAPE" val="262313316"/>
  <p:tag name="KSO_WM_UNIT_PLACING_PICTURE_USER_VIEWPORT" val="{&quot;height&quot;:4459,&quot;width&quot;:5945}"/>
</p:tagLst>
</file>

<file path=ppt/tags/tag15.xml><?xml version="1.0" encoding="utf-8"?>
<p:tagLst xmlns:p="http://schemas.openxmlformats.org/presentationml/2006/main">
  <p:tag name="MH" val="20161022204031"/>
  <p:tag name="MH_LIBRARY" val="GRAPHIC"/>
  <p:tag name="MH_ORDER" val="文本框 2"/>
</p:tagLst>
</file>

<file path=ppt/tags/tag16.xml><?xml version="1.0" encoding="utf-8"?>
<p:tagLst xmlns:p="http://schemas.openxmlformats.org/presentationml/2006/main">
  <p:tag name="MH" val="20161022204031"/>
  <p:tag name="MH_LIBRARY" val="GRAPHIC"/>
  <p:tag name="MH_ORDER" val="Straight Connector 6"/>
</p:tagLst>
</file>

<file path=ppt/tags/tag17.xml><?xml version="1.0" encoding="utf-8"?>
<p:tagLst xmlns:p="http://schemas.openxmlformats.org/presentationml/2006/main">
  <p:tag name="MH" val="20161022204031"/>
  <p:tag name="MH_LIBRARY" val="GRAPHIC"/>
</p:tagLst>
</file>

<file path=ppt/tags/tag18.xml><?xml version="1.0" encoding="utf-8"?>
<p:tagLst xmlns:p="http://schemas.openxmlformats.org/presentationml/2006/main">
  <p:tag name="MH" val="20161022204031"/>
  <p:tag name="MH_LIBRARY" val="GRAPHIC"/>
  <p:tag name="MH_ORDER" val="Straight Connector 6"/>
</p:tagLst>
</file>

<file path=ppt/tags/tag19.xml><?xml version="1.0" encoding="utf-8"?>
<p:tagLst xmlns:p="http://schemas.openxmlformats.org/presentationml/2006/main">
  <p:tag name="MH" val="20161022204031"/>
  <p:tag name="MH_LIBRARY" val="GRAPHIC"/>
  <p:tag name="MH_ORDER" val="文本框 2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20.xml><?xml version="1.0" encoding="utf-8"?>
<p:tagLst xmlns:p="http://schemas.openxmlformats.org/presentationml/2006/main">
  <p:tag name="MH" val="20161022204031"/>
  <p:tag name="MH_LIBRARY" val="GRAPHIC"/>
  <p:tag name="MH_ORDER" val="Straight Connector 6"/>
</p:tagLst>
</file>

<file path=ppt/tags/tag21.xml><?xml version="1.0" encoding="utf-8"?>
<p:tagLst xmlns:p="http://schemas.openxmlformats.org/presentationml/2006/main">
  <p:tag name="MH" val="20161022204031"/>
  <p:tag name="MH_LIBRARY" val="GRAPHIC"/>
</p:tagLst>
</file>

<file path=ppt/tags/tag22.xml><?xml version="1.0" encoding="utf-8"?>
<p:tagLst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工作总结"/>
</p:tagLst>
</file>

<file path=ppt/tags/tag3.xml><?xml version="1.0" encoding="utf-8"?>
<p:tagLst xmlns:p="http://schemas.openxmlformats.org/presentationml/2006/main">
  <p:tag name="MH" val="20161022203400"/>
  <p:tag name="MH_LIBRARY" val="GRAPHIC"/>
  <p:tag name="MH_TYPE" val="Other"/>
  <p:tag name="MH_ORDER" val="1"/>
</p:tagLst>
</file>

<file path=ppt/tags/tag4.xml><?xml version="1.0" encoding="utf-8"?>
<p:tagLst xmlns:p="http://schemas.openxmlformats.org/presentationml/2006/main">
  <p:tag name="MH" val="20161022203400"/>
  <p:tag name="MH_LIBRARY" val="GRAPHIC"/>
  <p:tag name="MH_TYPE" val="Other"/>
  <p:tag name="MH_ORDER" val="2"/>
</p:tagLst>
</file>

<file path=ppt/tags/tag5.xml><?xml version="1.0" encoding="utf-8"?>
<p:tagLst xmlns:p="http://schemas.openxmlformats.org/presentationml/2006/main">
  <p:tag name="MH" val="20161022203400"/>
  <p:tag name="MH_LIBRARY" val="GRAPHIC"/>
  <p:tag name="MH_TYPE" val="Other"/>
  <p:tag name="MH_ORDER" val="3"/>
</p:tagLst>
</file>

<file path=ppt/tags/tag6.xml><?xml version="1.0" encoding="utf-8"?>
<p:tagLst xmlns:p="http://schemas.openxmlformats.org/presentationml/2006/main">
  <p:tag name="MH" val="20161022192605"/>
  <p:tag name="MH_LIBRARY" val="GRAPHIC"/>
  <p:tag name="MH_TYPE" val="Text"/>
  <p:tag name="MH_ORDER" val="1"/>
</p:tagLst>
</file>

<file path=ppt/tags/tag7.xml><?xml version="1.0" encoding="utf-8"?>
<p:tagLst xmlns:p="http://schemas.openxmlformats.org/presentationml/2006/main">
  <p:tag name="MH" val="20161022192605"/>
  <p:tag name="MH_LIBRARY" val="GRAPHIC"/>
  <p:tag name="MH_TYPE" val="Text"/>
  <p:tag name="MH_ORDER" val="2"/>
</p:tagLst>
</file>

<file path=ppt/tags/tag8.xml><?xml version="1.0" encoding="utf-8"?>
<p:tagLst xmlns:p="http://schemas.openxmlformats.org/presentationml/2006/main">
  <p:tag name="MH" val="20161022192605"/>
  <p:tag name="MH_LIBRARY" val="GRAPHIC"/>
  <p:tag name="MH_TYPE" val="Text"/>
  <p:tag name="MH_ORDER" val="3"/>
</p:tagLst>
</file>

<file path=ppt/tags/tag9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heme/theme1.xml><?xml version="1.0" encoding="utf-8"?>
<a:theme xmlns:a="http://schemas.openxmlformats.org/drawingml/2006/main" name="第一PPT，www.1ppt.com">
  <a:themeElements>
    <a:clrScheme name="自定义 2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BC1DD"/>
      </a:accent1>
      <a:accent2>
        <a:srgbClr val="92D050"/>
      </a:accent2>
      <a:accent3>
        <a:srgbClr val="4BC1DD"/>
      </a:accent3>
      <a:accent4>
        <a:srgbClr val="92D050"/>
      </a:accent4>
      <a:accent5>
        <a:srgbClr val="4BC1DD"/>
      </a:accent5>
      <a:accent6>
        <a:srgbClr val="92D050"/>
      </a:accent6>
      <a:hlink>
        <a:srgbClr val="4BC1DD"/>
      </a:hlink>
      <a:folHlink>
        <a:srgbClr val="92D05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1266</Words>
  <Application>WPS 演示</Application>
  <PresentationFormat>自定义</PresentationFormat>
  <Paragraphs>144</Paragraphs>
  <Slides>16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宋体</vt:lpstr>
      <vt:lpstr>Wingdings</vt:lpstr>
      <vt:lpstr>Calibri</vt:lpstr>
      <vt:lpstr>Calibri</vt:lpstr>
      <vt:lpstr>微软雅黑</vt:lpstr>
      <vt:lpstr>Impact</vt:lpstr>
      <vt:lpstr>Arial Narrow</vt:lpstr>
      <vt:lpstr>Times New Roman</vt:lpstr>
      <vt:lpstr>Arial</vt:lpstr>
      <vt:lpstr>Arial Unicode MS</vt:lpstr>
      <vt:lpstr>Calibri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</dc:title>
  <dc:creator/>
  <cp:keywords>www.1ppt.com</cp:keywords>
  <cp:lastModifiedBy>Le Hao</cp:lastModifiedBy>
  <cp:revision>22</cp:revision>
  <dcterms:created xsi:type="dcterms:W3CDTF">2016-11-28T15:55:00Z</dcterms:created>
  <dcterms:modified xsi:type="dcterms:W3CDTF">2020-04-08T14:33:10Z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